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9" r:id="rId4"/>
    <p:sldId id="273" r:id="rId5"/>
    <p:sldId id="257" r:id="rId6"/>
    <p:sldId id="258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4B430-E870-4590-9AFB-39E93CE5E2F9}" v="90" dt="2022-01-13T13:38:02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BOYLE" userId="82a229f7-a8c4-4523-9c6a-3c3c3e5e5c50" providerId="ADAL" clId="{EF64B430-E870-4590-9AFB-39E93CE5E2F9}"/>
    <pc:docChg chg="modSld">
      <pc:chgData name="KRISTIN BOYLE" userId="82a229f7-a8c4-4523-9c6a-3c3c3e5e5c50" providerId="ADAL" clId="{EF64B430-E870-4590-9AFB-39E93CE5E2F9}" dt="2022-01-13T13:38:14.783" v="103" actId="1036"/>
      <pc:docMkLst>
        <pc:docMk/>
      </pc:docMkLst>
      <pc:sldChg chg="modSp mod">
        <pc:chgData name="KRISTIN BOYLE" userId="82a229f7-a8c4-4523-9c6a-3c3c3e5e5c50" providerId="ADAL" clId="{EF64B430-E870-4590-9AFB-39E93CE5E2F9}" dt="2022-01-13T13:38:02.418" v="101" actId="255"/>
        <pc:sldMkLst>
          <pc:docMk/>
          <pc:sldMk cId="128528856" sldId="268"/>
        </pc:sldMkLst>
        <pc:spChg chg="mod">
          <ac:chgData name="KRISTIN BOYLE" userId="82a229f7-a8c4-4523-9c6a-3c3c3e5e5c50" providerId="ADAL" clId="{EF64B430-E870-4590-9AFB-39E93CE5E2F9}" dt="2022-01-13T13:37:04.123" v="63" actId="1076"/>
          <ac:spMkLst>
            <pc:docMk/>
            <pc:sldMk cId="128528856" sldId="268"/>
            <ac:spMk id="2" creationId="{E906067A-61B2-47C7-81C9-5B92C0255DC5}"/>
          </ac:spMkLst>
        </pc:spChg>
        <pc:spChg chg="mod">
          <ac:chgData name="KRISTIN BOYLE" userId="82a229f7-a8c4-4523-9c6a-3c3c3e5e5c50" providerId="ADAL" clId="{EF64B430-E870-4590-9AFB-39E93CE5E2F9}" dt="2022-01-13T13:38:02.418" v="101" actId="255"/>
          <ac:spMkLst>
            <pc:docMk/>
            <pc:sldMk cId="128528856" sldId="268"/>
            <ac:spMk id="3" creationId="{AA966BAC-F1A5-4D96-BC8C-8DC970BFFCA2}"/>
          </ac:spMkLst>
        </pc:spChg>
      </pc:sldChg>
      <pc:sldChg chg="modSp mod">
        <pc:chgData name="KRISTIN BOYLE" userId="82a229f7-a8c4-4523-9c6a-3c3c3e5e5c50" providerId="ADAL" clId="{EF64B430-E870-4590-9AFB-39E93CE5E2F9}" dt="2022-01-13T13:37:34.186" v="69" actId="20577"/>
        <pc:sldMkLst>
          <pc:docMk/>
          <pc:sldMk cId="662172434" sldId="271"/>
        </pc:sldMkLst>
        <pc:spChg chg="mod">
          <ac:chgData name="KRISTIN BOYLE" userId="82a229f7-a8c4-4523-9c6a-3c3c3e5e5c50" providerId="ADAL" clId="{EF64B430-E870-4590-9AFB-39E93CE5E2F9}" dt="2022-01-13T13:37:34.186" v="69" actId="20577"/>
          <ac:spMkLst>
            <pc:docMk/>
            <pc:sldMk cId="662172434" sldId="271"/>
            <ac:spMk id="3" creationId="{185D6F92-C970-457D-BE07-DA0E26C6FA50}"/>
          </ac:spMkLst>
        </pc:spChg>
      </pc:sldChg>
      <pc:sldChg chg="modSp mod">
        <pc:chgData name="KRISTIN BOYLE" userId="82a229f7-a8c4-4523-9c6a-3c3c3e5e5c50" providerId="ADAL" clId="{EF64B430-E870-4590-9AFB-39E93CE5E2F9}" dt="2022-01-13T13:38:14.783" v="103" actId="1036"/>
        <pc:sldMkLst>
          <pc:docMk/>
          <pc:sldMk cId="208990354" sldId="275"/>
        </pc:sldMkLst>
        <pc:picChg chg="mod">
          <ac:chgData name="KRISTIN BOYLE" userId="82a229f7-a8c4-4523-9c6a-3c3c3e5e5c50" providerId="ADAL" clId="{EF64B430-E870-4590-9AFB-39E93CE5E2F9}" dt="2022-01-13T13:38:14.783" v="103" actId="1036"/>
          <ac:picMkLst>
            <pc:docMk/>
            <pc:sldMk cId="208990354" sldId="275"/>
            <ac:picMk id="3" creationId="{6B5EC264-115A-45A7-93A2-B1618FD04E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2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D542-FC41-4680-B9D7-AAD3B34AB7A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07D3A32-44B9-4BF7-BD0B-0813F44DA0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37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80BA-5971-43E5-ADC2-D16E0F38E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Kepler’s Laws of Planetary 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BFEA-4F52-4824-A89B-44BBB8A08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7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AD385-4E71-4A43-B280-026808F47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5533" y="678707"/>
            <a:ext cx="5477735" cy="3448595"/>
          </a:xfrm>
        </p:spPr>
        <p:txBody>
          <a:bodyPr>
            <a:normAutofit/>
          </a:bodyPr>
          <a:lstStyle/>
          <a:p>
            <a:r>
              <a:rPr lang="en-US" sz="3000" dirty="0"/>
              <a:t>Aphelion</a:t>
            </a:r>
          </a:p>
          <a:p>
            <a:pPr lvl="1"/>
            <a:r>
              <a:rPr lang="en-US" sz="2500" dirty="0">
                <a:latin typeface="+mj-lt"/>
              </a:rPr>
              <a:t>The point  on the orbit farthest from the Sun</a:t>
            </a:r>
          </a:p>
          <a:p>
            <a:pPr lvl="1"/>
            <a:r>
              <a:rPr lang="en-US" sz="2500" kern="1400" dirty="0"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2500" kern="1400" dirty="0">
                <a:effectLst/>
                <a:latin typeface="+mj-lt"/>
                <a:ea typeface="Times New Roman" panose="02020603050405020304" pitchFamily="18" charset="0"/>
              </a:rPr>
              <a:t>qual to a distance of </a:t>
            </a:r>
            <a:r>
              <a:rPr lang="en-US" sz="2500" i="1" kern="1400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2500" kern="1400" dirty="0">
                <a:effectLst/>
                <a:latin typeface="+mj-lt"/>
                <a:ea typeface="Times New Roman" panose="02020603050405020304" pitchFamily="18" charset="0"/>
              </a:rPr>
              <a:t>(1+</a:t>
            </a:r>
            <a:r>
              <a:rPr lang="en-US" sz="2500" i="1" kern="1400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2500" kern="1400" dirty="0">
                <a:effectLst/>
                <a:latin typeface="+mj-lt"/>
                <a:ea typeface="Times New Roman" panose="02020603050405020304" pitchFamily="18" charset="0"/>
              </a:rPr>
              <a:t>) from the Sun</a:t>
            </a:r>
            <a:endParaRPr lang="en-US" sz="25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30FEC-73E1-4094-BC74-14F11C29B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444" y="685782"/>
            <a:ext cx="5214796" cy="3441520"/>
          </a:xfrm>
        </p:spPr>
        <p:txBody>
          <a:bodyPr>
            <a:normAutofit/>
          </a:bodyPr>
          <a:lstStyle/>
          <a:p>
            <a:r>
              <a:rPr lang="en-US" sz="3000" dirty="0"/>
              <a:t>Perihelion</a:t>
            </a:r>
          </a:p>
          <a:p>
            <a:pPr lvl="1"/>
            <a:r>
              <a:rPr lang="en-US" sz="2500" dirty="0">
                <a:latin typeface="+mj-lt"/>
              </a:rPr>
              <a:t>The point closest to the Sun</a:t>
            </a:r>
          </a:p>
          <a:p>
            <a:pPr lvl="1"/>
            <a:r>
              <a:rPr lang="en-US" sz="2500" kern="1400" dirty="0"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2500" kern="1400" dirty="0">
                <a:effectLst/>
                <a:latin typeface="+mj-lt"/>
                <a:ea typeface="Times New Roman" panose="02020603050405020304" pitchFamily="18" charset="0"/>
              </a:rPr>
              <a:t>qual to a distance of </a:t>
            </a:r>
            <a:r>
              <a:rPr lang="en-US" sz="2500" i="1" kern="1400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2500" kern="1400" dirty="0">
                <a:effectLst/>
                <a:latin typeface="+mj-lt"/>
                <a:ea typeface="Times New Roman" panose="02020603050405020304" pitchFamily="18" charset="0"/>
              </a:rPr>
              <a:t>(1-</a:t>
            </a:r>
            <a:r>
              <a:rPr lang="en-US" sz="2500" i="1" kern="1400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2500" kern="1400" dirty="0">
                <a:effectLst/>
                <a:latin typeface="+mj-lt"/>
                <a:ea typeface="Times New Roman" panose="02020603050405020304" pitchFamily="18" charset="0"/>
              </a:rPr>
              <a:t>) from the Sun </a:t>
            </a:r>
            <a:endParaRPr lang="en-US" sz="2500" dirty="0">
              <a:latin typeface="+mj-lt"/>
            </a:endParaRPr>
          </a:p>
        </p:txBody>
      </p:sp>
      <p:pic>
        <p:nvPicPr>
          <p:cNvPr id="6146" name="Picture 2" descr="Aphelion &amp; Perihelion &lt;ul&gt;&lt;li&gt;Aphelion is the point on the orbit farthest from the sun &lt;/li&gt;&lt;/ul&gt;&lt;ul&gt;&lt;li&gt;Perihelion is the...">
            <a:extLst>
              <a:ext uri="{FF2B5EF4-FFF2-40B4-BE49-F238E27FC236}">
                <a16:creationId xmlns:a16="http://schemas.microsoft.com/office/drawing/2014/main" id="{E297AB81-93C8-416C-9E3B-B836EB6A7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58533"/>
          <a:stretch/>
        </p:blipFill>
        <p:spPr bwMode="auto">
          <a:xfrm>
            <a:off x="3322988" y="3756894"/>
            <a:ext cx="5026959" cy="2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2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961E-CC98-4C89-B117-2C8D5B4E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Kepler’s Second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A666-6F49-4D9F-933E-26DD8F04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line joining the planet to the Sun sweeps out equal areas in equal intervals of time</a:t>
            </a:r>
          </a:p>
        </p:txBody>
      </p:sp>
      <p:pic>
        <p:nvPicPr>
          <p:cNvPr id="7170" name="Picture 2" descr="Kepler’s SECOND Law &lt;ul&gt;&lt;li&gt;“ The line joining the planet to the sun sweeps out equal areas in equal intervals of time” &lt;/...">
            <a:extLst>
              <a:ext uri="{FF2B5EF4-FFF2-40B4-BE49-F238E27FC236}">
                <a16:creationId xmlns:a16="http://schemas.microsoft.com/office/drawing/2014/main" id="{DF682BB1-42C7-46BB-9314-463482636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55128" r="29120" b="7711"/>
          <a:stretch/>
        </p:blipFill>
        <p:spPr bwMode="auto">
          <a:xfrm>
            <a:off x="3916907" y="3682051"/>
            <a:ext cx="4077269" cy="27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5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FACC-1641-4586-A72D-F402745C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In Other words…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A8C56-4ED7-428E-93DF-2410F3B6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area from one time to another time is equal to another area with the same time interval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AB0CD98C-E07F-4586-9FF1-C77293A0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94" y="3676650"/>
            <a:ext cx="6082456" cy="31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3ABE-4D64-48C8-BDEF-29EF2531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dirty="0"/>
              <a:t>Acceleration of Planets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8BAA-22EA-4FD3-8F1D-281925DE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88687"/>
            <a:ext cx="9291215" cy="3450613"/>
          </a:xfrm>
        </p:spPr>
        <p:txBody>
          <a:bodyPr>
            <a:normAutofit/>
          </a:bodyPr>
          <a:lstStyle/>
          <a:p>
            <a:r>
              <a:rPr lang="en-US" sz="3000" dirty="0"/>
              <a:t>Planets move faster when closer to the Sun</a:t>
            </a:r>
          </a:p>
          <a:p>
            <a:pPr lvl="1"/>
            <a:r>
              <a:rPr lang="en-US" sz="3000" dirty="0"/>
              <a:t>Force acting on the planet increases as distance decreases and planet accelerates in its orbit</a:t>
            </a:r>
          </a:p>
          <a:p>
            <a:r>
              <a:rPr lang="en-US" sz="3000" dirty="0"/>
              <a:t>Planets move slower when farther from the Sun</a:t>
            </a:r>
          </a:p>
        </p:txBody>
      </p:sp>
    </p:spTree>
    <p:extLst>
      <p:ext uri="{BB962C8B-B14F-4D97-AF65-F5344CB8AC3E}">
        <p14:creationId xmlns:p14="http://schemas.microsoft.com/office/powerpoint/2010/main" val="16134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75FC-A030-4ED3-B89A-61C08625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Kepler’s Third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36C49-E183-4272-BAD3-E6AF7FB7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square of the period of any planet is proportional to the cube of the semi-major of its axis</a:t>
            </a:r>
          </a:p>
          <a:p>
            <a:r>
              <a:rPr lang="en-US" sz="3000" dirty="0"/>
              <a:t>Also referred to as the Harmonic Law</a:t>
            </a:r>
          </a:p>
        </p:txBody>
      </p:sp>
    </p:spTree>
    <p:extLst>
      <p:ext uri="{BB962C8B-B14F-4D97-AF65-F5344CB8AC3E}">
        <p14:creationId xmlns:p14="http://schemas.microsoft.com/office/powerpoint/2010/main" val="21441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067A-61B2-47C7-81C9-5B92C025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504399"/>
            <a:ext cx="9291215" cy="1049235"/>
          </a:xfrm>
        </p:spPr>
        <p:txBody>
          <a:bodyPr>
            <a:noAutofit/>
          </a:bodyPr>
          <a:lstStyle/>
          <a:p>
            <a:r>
              <a:rPr lang="en-US" sz="7000" dirty="0"/>
              <a:t>T</a:t>
            </a:r>
            <a:r>
              <a:rPr lang="en-US" sz="7000" baseline="30000" dirty="0"/>
              <a:t>2</a:t>
            </a:r>
            <a:r>
              <a:rPr lang="en-US" sz="7000" dirty="0"/>
              <a:t> = </a:t>
            </a:r>
            <a:r>
              <a:rPr lang="en-US" sz="7000" cap="none" dirty="0"/>
              <a:t>r</a:t>
            </a:r>
            <a:r>
              <a:rPr lang="en-US" sz="7000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6BAC-F1A5-4D96-BC8C-8DC970BF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85" y="1389861"/>
            <a:ext cx="9291215" cy="3450613"/>
          </a:xfrm>
        </p:spPr>
        <p:txBody>
          <a:bodyPr>
            <a:noAutofit/>
          </a:bodyPr>
          <a:lstStyle/>
          <a:p>
            <a:r>
              <a:rPr lang="en-US" sz="3200" dirty="0"/>
              <a:t>T (P is used for this as well) is the orbital period expressed in years</a:t>
            </a:r>
          </a:p>
          <a:p>
            <a:r>
              <a:rPr lang="en-US" sz="3200" dirty="0"/>
              <a:t>r (a is used for this as well) is the semi-major axis expressed in astronomical units (AU)</a:t>
            </a:r>
          </a:p>
          <a:p>
            <a:pPr lvl="1"/>
            <a:r>
              <a:rPr lang="en-US" sz="3200" dirty="0"/>
              <a:t>1 AU is the average distance between Earth and the Sun</a:t>
            </a:r>
          </a:p>
          <a:p>
            <a:pPr lvl="2"/>
            <a:r>
              <a:rPr lang="en-US" sz="3200" dirty="0"/>
              <a:t>About 1.5 x 10</a:t>
            </a:r>
            <a:r>
              <a:rPr lang="en-US" sz="3200" baseline="30000" dirty="0"/>
              <a:t>8</a:t>
            </a:r>
            <a:r>
              <a:rPr lang="en-US" sz="3200" dirty="0"/>
              <a:t> km or 9.3 x 10</a:t>
            </a:r>
            <a:r>
              <a:rPr lang="en-US" sz="3200" baseline="30000" dirty="0"/>
              <a:t>7</a:t>
            </a:r>
            <a:r>
              <a:rPr lang="en-US" sz="3200" dirty="0"/>
              <a:t> miles</a:t>
            </a:r>
          </a:p>
        </p:txBody>
      </p:sp>
    </p:spTree>
    <p:extLst>
      <p:ext uri="{BB962C8B-B14F-4D97-AF65-F5344CB8AC3E}">
        <p14:creationId xmlns:p14="http://schemas.microsoft.com/office/powerpoint/2010/main" val="1285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amples of 3 rd  Law &lt;ul&gt;&lt;li&gt;Calculating the orbital period of 1AU &lt;/li&gt;&lt;/ul&gt;&lt;ul&gt;&lt;ul&gt;&lt;li&gt;T ²  = a ³ &lt;/li&gt;&lt;/ul&gt;&lt;/ul&gt;&lt;ul&gt;&lt;u...">
            <a:extLst>
              <a:ext uri="{FF2B5EF4-FFF2-40B4-BE49-F238E27FC236}">
                <a16:creationId xmlns:a16="http://schemas.microsoft.com/office/drawing/2014/main" id="{F1B2E9B6-0891-4E51-89EC-3DD47406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7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FAF4-C87E-4929-A5E0-C6C5ECBE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Comets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9899-9F02-4A95-965E-290382D3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62" y="1853754"/>
            <a:ext cx="9291215" cy="3450613"/>
          </a:xfrm>
        </p:spPr>
        <p:txBody>
          <a:bodyPr>
            <a:normAutofit/>
          </a:bodyPr>
          <a:lstStyle/>
          <a:p>
            <a:r>
              <a:rPr lang="en-US" sz="3500" dirty="0"/>
              <a:t>Although Kepler’s Laws were intended to describe motion of planets around the sun, they also apply to comets</a:t>
            </a:r>
          </a:p>
        </p:txBody>
      </p:sp>
      <p:pic>
        <p:nvPicPr>
          <p:cNvPr id="11266" name="Picture 2" descr="Comets &lt;ul&gt;&lt;li&gt;Although Kepler’s laws were intended to describe the motion of planets around the sun, the laws also apply ...">
            <a:extLst>
              <a:ext uri="{FF2B5EF4-FFF2-40B4-BE49-F238E27FC236}">
                <a16:creationId xmlns:a16="http://schemas.microsoft.com/office/drawing/2014/main" id="{2F62148A-C627-4EBF-AE86-15A5708A9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651" b="10825"/>
          <a:stretch/>
        </p:blipFill>
        <p:spPr bwMode="auto">
          <a:xfrm>
            <a:off x="8001853" y="3453016"/>
            <a:ext cx="3467100" cy="28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5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6F3C-227A-4435-8FC2-26286EDD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dirty="0"/>
              <a:t>Kepler’s Three Laws Summarized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6F92-C970-457D-BE07-DA0E26C6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2397869"/>
            <a:ext cx="9291215" cy="3450613"/>
          </a:xfrm>
        </p:spPr>
        <p:txBody>
          <a:bodyPr>
            <a:normAutofit/>
          </a:bodyPr>
          <a:lstStyle/>
          <a:p>
            <a:r>
              <a:rPr lang="en-US" sz="3500" dirty="0"/>
              <a:t>Orbit of each planet is in an ellipse and the Sun is at one focus</a:t>
            </a:r>
          </a:p>
          <a:p>
            <a:r>
              <a:rPr lang="en-US" sz="3500" dirty="0"/>
              <a:t>Equal areas in equal intervals of time</a:t>
            </a:r>
          </a:p>
          <a:p>
            <a:r>
              <a:rPr lang="en-US" sz="3500" dirty="0"/>
              <a:t>T</a:t>
            </a:r>
            <a:r>
              <a:rPr lang="en-US" sz="3500" baseline="30000" dirty="0"/>
              <a:t>2</a:t>
            </a:r>
            <a:r>
              <a:rPr lang="en-US" sz="3500" dirty="0"/>
              <a:t> = r</a:t>
            </a:r>
            <a:r>
              <a:rPr lang="en-US" sz="35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217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65AC-07F6-49D1-AECE-A06FF9DC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Sir Isaac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492A43-6B5F-4CA8-98EB-F623E8F59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Provided explanation for WHY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0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 was the same for all planets </a:t>
                </a:r>
              </a:p>
              <a:p>
                <a:r>
                  <a:rPr lang="en-US" sz="3000" dirty="0"/>
                  <a:t>Kepler could never figure out why this is constant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492A43-6B5F-4CA8-98EB-F623E8F59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2" r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24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ECD8D-1561-4115-9270-8C797D88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388106"/>
            <a:ext cx="9021434" cy="5611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FE6CF-D9AC-4DFC-BD3E-2A7B0580B33B}"/>
              </a:ext>
            </a:extLst>
          </p:cNvPr>
          <p:cNvSpPr txBox="1"/>
          <p:nvPr/>
        </p:nvSpPr>
        <p:spPr>
          <a:xfrm>
            <a:off x="2118511" y="4716856"/>
            <a:ext cx="258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oudy Stout" panose="0202090407030B020401" pitchFamily="18" charset="0"/>
              </a:rPr>
              <a:t>Circular!</a:t>
            </a:r>
          </a:p>
        </p:txBody>
      </p:sp>
    </p:spTree>
    <p:extLst>
      <p:ext uri="{BB962C8B-B14F-4D97-AF65-F5344CB8AC3E}">
        <p14:creationId xmlns:p14="http://schemas.microsoft.com/office/powerpoint/2010/main" val="3309987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EC264-115A-45A7-93A2-B1618FD04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14" y="122995"/>
            <a:ext cx="10475172" cy="6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B97D-D501-40EB-B289-02B00B30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Newton’s Version of Kepler’s 3</a:t>
            </a:r>
            <a:r>
              <a:rPr lang="en-US" baseline="30000" dirty="0"/>
              <a:t>rd</a:t>
            </a:r>
            <a:r>
              <a:rPr lang="en-US" dirty="0"/>
              <a:t> Law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BD5CB6-4684-487B-904A-483474BB5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9129" y="2012810"/>
            <a:ext cx="4954208" cy="3453535"/>
            <a:chOff x="1459129" y="2012810"/>
            <a:chExt cx="4954208" cy="34535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17AF0-15C6-4ACE-954F-AC423C0DA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12810"/>
              <a:ext cx="4954208" cy="3453535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8B4B0C-B484-4E0B-B671-A50767021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59129" y="2026118"/>
              <a:ext cx="4954205" cy="3433909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92728F9-882E-439C-96E6-E58734EC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39" y="2833704"/>
            <a:ext cx="4613872" cy="1805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0643D3-7826-4B4A-8031-830AED7388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3337" y="2015734"/>
                <a:ext cx="4629300" cy="3450613"/>
              </a:xfrm>
            </p:spPr>
            <p:txBody>
              <a:bodyPr>
                <a:normAutofit/>
              </a:bodyPr>
              <a:lstStyle/>
              <a:p>
                <a:r>
                  <a:rPr lang="en-US" sz="3000" b="0" i="0" dirty="0">
                    <a:effectLst/>
                    <a:latin typeface="MJXc-TeX-main-R"/>
                  </a:rPr>
                  <a:t>G= Gravitational constant= 6.673⋅10</a:t>
                </a:r>
                <a:r>
                  <a:rPr lang="en-US" sz="3000" b="0" i="0" baseline="30000" dirty="0">
                    <a:effectLst/>
                    <a:latin typeface="MJXc-TeX-main-R"/>
                  </a:rPr>
                  <a:t>−11</a:t>
                </a:r>
                <a:r>
                  <a:rPr lang="en-US" sz="3000" b="0" i="0" dirty="0">
                    <a:effectLst/>
                    <a:latin typeface="MJXc-TeX-main-R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  <m:t>𝑁𝑚</m:t>
                        </m:r>
                        <m:r>
                          <a:rPr lang="en-US" sz="3000" b="0" i="1" baseline="3000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effectLst/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3000" b="0" i="1" baseline="3000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0643D3-7826-4B4A-8031-830AED738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3337" y="2015734"/>
                <a:ext cx="4629300" cy="3450613"/>
              </a:xfrm>
              <a:blipFill>
                <a:blip r:embed="rId4"/>
                <a:stretch>
                  <a:fillRect l="-2632" t="-530" r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26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91AA-03C7-4D03-9651-24D2F605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err="1"/>
              <a:t>NicolAus</a:t>
            </a:r>
            <a:r>
              <a:rPr lang="en-US" sz="5500" dirty="0"/>
              <a:t> Copernicus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B5FC-C2D3-4897-AE08-9D42B678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87" y="1703693"/>
            <a:ext cx="6352459" cy="3450613"/>
          </a:xfrm>
        </p:spPr>
        <p:txBody>
          <a:bodyPr>
            <a:normAutofit/>
          </a:bodyPr>
          <a:lstStyle/>
          <a:p>
            <a:r>
              <a:rPr lang="en-US" sz="3000" dirty="0"/>
              <a:t>German astronomer</a:t>
            </a:r>
          </a:p>
          <a:p>
            <a:r>
              <a:rPr lang="en-US" sz="3000" dirty="0"/>
              <a:t>First to place the Sun as the center of the solar system</a:t>
            </a:r>
          </a:p>
          <a:p>
            <a:pPr lvl="1"/>
            <a:r>
              <a:rPr lang="en-US" sz="3000" dirty="0"/>
              <a:t>Heliocentric Model</a:t>
            </a:r>
          </a:p>
          <a:p>
            <a:r>
              <a:rPr lang="en-US" sz="3000" dirty="0"/>
              <a:t>His model was also circular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D7D8E70-F978-4D6B-876B-1E580AC7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24" y="2075755"/>
            <a:ext cx="4736757" cy="35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pernicus">
            <a:extLst>
              <a:ext uri="{FF2B5EF4-FFF2-40B4-BE49-F238E27FC236}">
                <a16:creationId xmlns:a16="http://schemas.microsoft.com/office/drawing/2014/main" id="{87689C24-A9F1-4E7E-A7A7-FE51E689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36" y="4680585"/>
            <a:ext cx="1933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6F56-0182-4AE1-AA31-242778BF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Tycho Brahe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7F79-F1C7-402C-83FC-225EA365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2015732"/>
            <a:ext cx="10145265" cy="3450613"/>
          </a:xfrm>
        </p:spPr>
        <p:txBody>
          <a:bodyPr/>
          <a:lstStyle/>
          <a:p>
            <a:r>
              <a:rPr lang="en-US" sz="3000" dirty="0"/>
              <a:t>Danish astronomer</a:t>
            </a:r>
          </a:p>
          <a:p>
            <a:r>
              <a:rPr lang="en-US" sz="3000" dirty="0"/>
              <a:t>Made many measurements of the position of the planets</a:t>
            </a:r>
          </a:p>
          <a:p>
            <a:r>
              <a:rPr lang="en-US" sz="3000" dirty="0"/>
              <a:t>BUT he never shared his data!</a:t>
            </a:r>
          </a:p>
          <a:p>
            <a:r>
              <a:rPr lang="en-US" sz="3000" dirty="0"/>
              <a:t>Employed Kepler (but did not let him see the data)</a:t>
            </a:r>
          </a:p>
          <a:p>
            <a:pPr marL="0" indent="0">
              <a:buNone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0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774C-14B5-4853-9839-238F931E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Johannes Kepler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11F5-6798-4EDE-A077-39A546979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40608"/>
            <a:ext cx="8694419" cy="3450613"/>
          </a:xfrm>
        </p:spPr>
        <p:txBody>
          <a:bodyPr>
            <a:noAutofit/>
          </a:bodyPr>
          <a:lstStyle/>
          <a:p>
            <a:r>
              <a:rPr lang="en-US" sz="3000" dirty="0"/>
              <a:t>German astronomer</a:t>
            </a:r>
          </a:p>
          <a:p>
            <a:r>
              <a:rPr lang="en-US" sz="3000" dirty="0"/>
              <a:t>Born in 1571</a:t>
            </a:r>
          </a:p>
          <a:p>
            <a:r>
              <a:rPr lang="en-US" sz="3000" dirty="0"/>
              <a:t>Studied planetary motion</a:t>
            </a:r>
          </a:p>
          <a:p>
            <a:r>
              <a:rPr lang="en-US" sz="3000" dirty="0"/>
              <a:t>Studied Tycho’s data when he died, Kepler got access to it</a:t>
            </a:r>
          </a:p>
        </p:txBody>
      </p:sp>
      <p:pic>
        <p:nvPicPr>
          <p:cNvPr id="12290" name="Picture 2" descr="Image result for kepler">
            <a:extLst>
              <a:ext uri="{FF2B5EF4-FFF2-40B4-BE49-F238E27FC236}">
                <a16:creationId xmlns:a16="http://schemas.microsoft.com/office/drawing/2014/main" id="{F55F2B62-A1FB-4E6D-86F5-E9ED9A92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4" y="2438400"/>
            <a:ext cx="2828925" cy="41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91C8-B29E-4570-B4ED-754514B9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66608"/>
            <a:ext cx="9291215" cy="1049235"/>
          </a:xfrm>
        </p:spPr>
        <p:txBody>
          <a:bodyPr>
            <a:normAutofit/>
          </a:bodyPr>
          <a:lstStyle/>
          <a:p>
            <a:r>
              <a:rPr lang="en-US" sz="5500" dirty="0"/>
              <a:t>Kepler’s First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48745-AEAB-4624-84AB-976D19F9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7" y="1315843"/>
            <a:ext cx="11631826" cy="3450613"/>
          </a:xfrm>
        </p:spPr>
        <p:txBody>
          <a:bodyPr/>
          <a:lstStyle/>
          <a:p>
            <a:r>
              <a:rPr lang="en-US" sz="3000" dirty="0"/>
              <a:t>The orbit of each planet is in an ellipse and the Sun is at one focus</a:t>
            </a:r>
          </a:p>
          <a:p>
            <a:r>
              <a:rPr lang="en-US" sz="3000" dirty="0"/>
              <a:t>This corrected the current model of the time created by Copernicus</a:t>
            </a:r>
          </a:p>
          <a:p>
            <a:endParaRPr lang="en-US" dirty="0"/>
          </a:p>
        </p:txBody>
      </p:sp>
      <p:pic>
        <p:nvPicPr>
          <p:cNvPr id="1026" name="Picture 2" descr="Kepler’s FIRST Law &lt;ul&gt;&lt;li&gt;“ The orbit of each planet is an ellipse and the Sun is at one focus” &lt;/li&gt;&lt;/ul&gt;&lt;ul&gt;&lt;li&gt;Kepler ...">
            <a:extLst>
              <a:ext uri="{FF2B5EF4-FFF2-40B4-BE49-F238E27FC236}">
                <a16:creationId xmlns:a16="http://schemas.microsoft.com/office/drawing/2014/main" id="{371FB568-B756-4A8C-AE55-1C71D7BC9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7" t="61275" r="21890"/>
          <a:stretch/>
        </p:blipFill>
        <p:spPr bwMode="auto">
          <a:xfrm>
            <a:off x="7308116" y="3827062"/>
            <a:ext cx="4791535" cy="28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5AC109C-0A9E-47FA-8B2B-C4760213F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2" b="3603"/>
          <a:stretch/>
        </p:blipFill>
        <p:spPr bwMode="auto">
          <a:xfrm>
            <a:off x="1091820" y="3827062"/>
            <a:ext cx="5404563" cy="30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39B0-3190-44BC-B732-719CB17D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Ellipse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7394-B037-4DC8-9B56-486CB4534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19" y="1853754"/>
            <a:ext cx="10285496" cy="3450613"/>
          </a:xfrm>
        </p:spPr>
        <p:txBody>
          <a:bodyPr>
            <a:normAutofit/>
          </a:bodyPr>
          <a:lstStyle/>
          <a:p>
            <a:r>
              <a:rPr lang="en-US" sz="3000" dirty="0"/>
              <a:t>Elongated and flattened circle</a:t>
            </a:r>
          </a:p>
          <a:p>
            <a:r>
              <a:rPr lang="en-US" sz="3000" dirty="0"/>
              <a:t>Characterized by eccentricity and length of major axis</a:t>
            </a:r>
          </a:p>
          <a:p>
            <a:r>
              <a:rPr lang="en-US" sz="3000" dirty="0"/>
              <a:t>Eccentricity- degree of flatness</a:t>
            </a:r>
          </a:p>
          <a:p>
            <a:r>
              <a:rPr lang="en-US" sz="3000" dirty="0"/>
              <a:t>Major axis- longer axis</a:t>
            </a:r>
          </a:p>
        </p:txBody>
      </p:sp>
      <p:pic>
        <p:nvPicPr>
          <p:cNvPr id="3074" name="Picture 2" descr="Ellipse  &lt;ul&gt;&lt;li&gt;Elongated &amp; flattened circle  &lt;/li&gt;&lt;/ul&gt;&lt;ul&gt;&lt;li&gt;Characterized by eccentricity and length of major axis &lt;/...">
            <a:extLst>
              <a:ext uri="{FF2B5EF4-FFF2-40B4-BE49-F238E27FC236}">
                <a16:creationId xmlns:a16="http://schemas.microsoft.com/office/drawing/2014/main" id="{AF7B6256-B2AB-4D06-AD9F-A86141CC1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0" t="60374"/>
          <a:stretch/>
        </p:blipFill>
        <p:spPr bwMode="auto">
          <a:xfrm>
            <a:off x="7936445" y="3579060"/>
            <a:ext cx="3708565" cy="28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FC57-2092-4AFA-AC76-3CED819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Focus (plural: Foci)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550B-8D53-4072-9CFB-09337803F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70" y="2015732"/>
            <a:ext cx="6984654" cy="3450613"/>
          </a:xfrm>
        </p:spPr>
        <p:txBody>
          <a:bodyPr>
            <a:normAutofit/>
          </a:bodyPr>
          <a:lstStyle/>
          <a:p>
            <a:r>
              <a:rPr lang="en-US" sz="4000" dirty="0"/>
              <a:t>One of two special points on the major axis of an ellipse</a:t>
            </a:r>
          </a:p>
          <a:p>
            <a:r>
              <a:rPr lang="en-US" sz="4000" dirty="0"/>
              <a:t>A + B is always the same on any point on the ellipse</a:t>
            </a:r>
          </a:p>
        </p:txBody>
      </p:sp>
      <p:pic>
        <p:nvPicPr>
          <p:cNvPr id="4098" name="Picture 2" descr="Focus &lt;ul&gt;&lt;li&gt;Focus – one of two special points on the major axis of an ellipse &lt;/li&gt;&lt;/ul&gt;&lt;ul&gt;&lt;li&gt;Foci – plural of focus &lt;...">
            <a:extLst>
              <a:ext uri="{FF2B5EF4-FFF2-40B4-BE49-F238E27FC236}">
                <a16:creationId xmlns:a16="http://schemas.microsoft.com/office/drawing/2014/main" id="{ABE92512-7106-41EB-8813-EF1EC2A54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8" t="54747"/>
          <a:stretch/>
        </p:blipFill>
        <p:spPr bwMode="auto">
          <a:xfrm>
            <a:off x="7574507" y="2391162"/>
            <a:ext cx="4617494" cy="28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F358-C611-4298-A9D8-ACFAA90B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858" y="98582"/>
            <a:ext cx="9291215" cy="1049235"/>
          </a:xfrm>
        </p:spPr>
        <p:txBody>
          <a:bodyPr>
            <a:norm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Eccentricity </a:t>
            </a:r>
            <a:r>
              <a:rPr lang="en-US" sz="5500" cap="none" dirty="0">
                <a:solidFill>
                  <a:schemeClr val="bg1"/>
                </a:solidFill>
              </a:rPr>
              <a:t>(</a:t>
            </a:r>
            <a:r>
              <a:rPr lang="en-US" sz="55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5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19280-CA71-43BF-88A7-ED7087C7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42" y="1329137"/>
            <a:ext cx="7787955" cy="3229216"/>
          </a:xfrm>
        </p:spPr>
        <p:txBody>
          <a:bodyPr>
            <a:noAutofit/>
          </a:bodyPr>
          <a:lstStyle/>
          <a:p>
            <a:r>
              <a:rPr lang="en-US" sz="3000" dirty="0"/>
              <a:t>Degree of flatness</a:t>
            </a:r>
          </a:p>
          <a:p>
            <a:r>
              <a:rPr lang="en-US" sz="3000" dirty="0"/>
              <a:t>e = 0 for a circle</a:t>
            </a:r>
          </a:p>
          <a:p>
            <a:r>
              <a:rPr lang="en-US" sz="3000" dirty="0"/>
              <a:t>Earth, e = 0.017</a:t>
            </a:r>
          </a:p>
          <a:p>
            <a:r>
              <a:rPr lang="en-US" sz="3000" dirty="0"/>
              <a:t>e = c/a</a:t>
            </a:r>
          </a:p>
          <a:p>
            <a:pPr lvl="1"/>
            <a:r>
              <a:rPr lang="en-US" sz="3000" dirty="0"/>
              <a:t>c is center to focus</a:t>
            </a:r>
          </a:p>
          <a:p>
            <a:pPr lvl="1"/>
            <a:r>
              <a:rPr lang="en-US" sz="3000" dirty="0"/>
              <a:t>a is half of major axis (semi-major axis)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31AC28-4BCB-42C8-8A75-8BC0B1F7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329136"/>
            <a:ext cx="44767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2671</TotalTime>
  <Words>503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Cambria Math</vt:lpstr>
      <vt:lpstr>Goudy Stout</vt:lpstr>
      <vt:lpstr>MJXc-TeX-main-R</vt:lpstr>
      <vt:lpstr>Rockwell</vt:lpstr>
      <vt:lpstr>Times New Roman</vt:lpstr>
      <vt:lpstr>Gallery</vt:lpstr>
      <vt:lpstr>Kepler’s Laws of Planetary Motion</vt:lpstr>
      <vt:lpstr>PowerPoint Presentation</vt:lpstr>
      <vt:lpstr>NicolAus Copernicus</vt:lpstr>
      <vt:lpstr>Tycho Brahe</vt:lpstr>
      <vt:lpstr>Johannes Kepler</vt:lpstr>
      <vt:lpstr>Kepler’s First Law</vt:lpstr>
      <vt:lpstr>Ellipse</vt:lpstr>
      <vt:lpstr>Focus (plural: Foci)</vt:lpstr>
      <vt:lpstr>Eccentricity (e)</vt:lpstr>
      <vt:lpstr>PowerPoint Presentation</vt:lpstr>
      <vt:lpstr>Kepler’s Second Law</vt:lpstr>
      <vt:lpstr>In Other words…</vt:lpstr>
      <vt:lpstr>Acceleration of Planets</vt:lpstr>
      <vt:lpstr>Kepler’s Third Law</vt:lpstr>
      <vt:lpstr>T2 = r3</vt:lpstr>
      <vt:lpstr>PowerPoint Presentation</vt:lpstr>
      <vt:lpstr>Comets</vt:lpstr>
      <vt:lpstr>Kepler’s Three Laws Summarized</vt:lpstr>
      <vt:lpstr>Sir Isaac Newton</vt:lpstr>
      <vt:lpstr>PowerPoint Presentation</vt:lpstr>
      <vt:lpstr>Newton’s Version of Kepler’s 3rd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Kepler’s Laws of Planetary Motion</dc:title>
  <dc:creator>KRISTIN BOYLE</dc:creator>
  <cp:lastModifiedBy>KRISTIN BOYLE</cp:lastModifiedBy>
  <cp:revision>10</cp:revision>
  <cp:lastPrinted>2022-01-07T00:26:16Z</cp:lastPrinted>
  <dcterms:created xsi:type="dcterms:W3CDTF">2022-01-06T13:30:02Z</dcterms:created>
  <dcterms:modified xsi:type="dcterms:W3CDTF">2022-01-13T13:38:21Z</dcterms:modified>
</cp:coreProperties>
</file>